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1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onardoaraujosantos.gitbooks.io/artificial-inteligence/content/object_localization_and_detect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rxiv.org/abs/1506.02640"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hackernoon.com/understanding-yolo-f5a74bbc7967" TargetMode="External"/><Relationship Id="rId5" Type="http://schemas.openxmlformats.org/officeDocument/2006/relationships/hyperlink" Target="https://github.com/ayooshkathuria/pytorch-yolo-v3" TargetMode="External"/><Relationship Id="rId4" Type="http://schemas.openxmlformats.org/officeDocument/2006/relationships/hyperlink" Target="https://blog.paperspace.com/how-to-implement-a-yolo-object-detector-in-pytorc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nalyticsvidhya.com/blog/2018/10/a-step-by-step-introduction-to-the-basic-object-detection-algorithms-part-1/"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leonardoaraujosantos.gitbooks.io/artificial-inteligence/content/object_localization_and_detection.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athmind.com/wiki/generative-adversarial-network-gan"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github.com/eriklindernoren/Keras-GAN" TargetMode="External"/><Relationship Id="rId4" Type="http://schemas.openxmlformats.org/officeDocument/2006/relationships/hyperlink" Target="https://developers.google.com/machine-learning/gan"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e6a104fc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e6a104f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e6a104fc2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e6a104fc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e6a104fc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e6a104fc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e6a104fc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e6a104fc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e6a104fc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e6a104fc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https://leonardoaraujosantos.gitbooks.io/artificial-inteligence/content/object_localization_and_detection.html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e6a104fc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e6a104fc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e6a104fc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e6a104fc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e6a104fc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e6a104fc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e3c565be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e3c565be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https://arxiv.org/abs/1506.02640</a:t>
            </a:r>
            <a:endParaRPr/>
          </a:p>
          <a:p>
            <a:pPr marL="0" lvl="0" indent="0" algn="l" rtl="0">
              <a:spcBef>
                <a:spcPts val="0"/>
              </a:spcBef>
              <a:spcAft>
                <a:spcPts val="0"/>
              </a:spcAft>
              <a:buClr>
                <a:schemeClr val="dk1"/>
              </a:buClr>
              <a:buSzPts val="1100"/>
              <a:buFont typeface="Arial"/>
              <a:buNone/>
            </a:pPr>
            <a:r>
              <a:rPr lang="en" u="sng">
                <a:solidFill>
                  <a:schemeClr val="accent5"/>
                </a:solidFill>
                <a:hlinkClick r:id="rId4"/>
              </a:rPr>
              <a:t>https://blog.paperspace.com/how-to-implement-a-yolo-object-detector-in-pytorch/</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accent5"/>
                </a:solidFill>
                <a:hlinkClick r:id="rId5"/>
              </a:rPr>
              <a:t>https://github.com/ayooshkathuria/pytorch-yolo-v3</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accent5"/>
                </a:solidFill>
                <a:hlinkClick r:id="rId6"/>
              </a:rPr>
              <a:t>https://hackernoon.com/understanding-yolo-f5a74bbc7967</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00cd2359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00cd235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e6a104f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e6a104f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https://www.analyticsvidhya.com/blog/2018/10/a-step-by-step-introduction-to-the-basic-object-detection-algorithms-part-1/</a:t>
            </a:r>
            <a:endParaRPr/>
          </a:p>
          <a:p>
            <a:pPr marL="0" lvl="0" indent="0" algn="l" rtl="0">
              <a:spcBef>
                <a:spcPts val="0"/>
              </a:spcBef>
              <a:spcAft>
                <a:spcPts val="0"/>
              </a:spcAft>
              <a:buNone/>
            </a:pPr>
            <a:r>
              <a:rPr lang="en" u="sng">
                <a:solidFill>
                  <a:schemeClr val="hlink"/>
                </a:solidFill>
                <a:hlinkClick r:id="rId4"/>
              </a:rPr>
              <a:t>https://leonardoaraujosantos.gitbooks.io/artificial-inteligence/content/object_localization_and_detection.html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e3c565be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e3c565be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e3c565be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e3c565be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e3c565be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e3c565be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e3c565bee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e3c565be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e3c565be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e3c565b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00cd2359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00cd2359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3c565be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3c565be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e3c565bee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e3c565be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3c565be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3c565be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e3c565bee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e3c565be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e3c565be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e3c565be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e3c565bee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e3c565be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e3c565bee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e3c565be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e3c565bee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e3c565be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3c565bee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3c565be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e3c565bee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e3c565bee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e3c565bee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e3c565bee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00cd2359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00cd2359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00cd2359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00cd2359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00cd2359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00cd2359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00cd2359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00cd2359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0cd235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0cd235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e6a104fc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e6a104fc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e3c565be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e3c565be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https://pathmind.com/wiki/generative-adversarial-network-gan</a:t>
            </a:r>
            <a:endParaRPr dirty="0"/>
          </a:p>
          <a:p>
            <a:pPr marL="0" lvl="0" indent="0" algn="l" rtl="0">
              <a:spcBef>
                <a:spcPts val="0"/>
              </a:spcBef>
              <a:spcAft>
                <a:spcPts val="0"/>
              </a:spcAft>
              <a:buNone/>
            </a:pPr>
            <a:r>
              <a:rPr lang="en" u="sng" dirty="0">
                <a:solidFill>
                  <a:schemeClr val="hlink"/>
                </a:solidFill>
                <a:hlinkClick r:id="rId4"/>
              </a:rPr>
              <a:t>https://developers.google.com/machine-learning/gan</a:t>
            </a:r>
            <a:endParaRPr lang="en" u="sng" dirty="0">
              <a:solidFill>
                <a:schemeClr val="hlink"/>
              </a:solidFill>
            </a:endParaRPr>
          </a:p>
          <a:p>
            <a:pPr marL="0" lvl="0" indent="0" algn="l" rtl="0">
              <a:spcBef>
                <a:spcPts val="0"/>
              </a:spcBef>
              <a:spcAft>
                <a:spcPts val="0"/>
              </a:spcAft>
              <a:buNone/>
            </a:pPr>
            <a:r>
              <a:rPr lang="en-SG">
                <a:hlinkClick r:id="rId5"/>
              </a:rPr>
              <a:t>https://github.com/eriklindernoren/Keras-GAN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e3c565bee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e3c565be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e3c565bee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e3c565be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e3c565bee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e3c565be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e3c565be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e3c565be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e3c565b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e3c565b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e3c565be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e3c565be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e3c565be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e3c565be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e3c565be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e3c565be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www.youtube.com/watch?v=Cgxsv1riJhI"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142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Computer Vision </a:t>
            </a:r>
            <a:endParaRPr/>
          </a:p>
          <a:p>
            <a:pPr marL="0" lvl="0" indent="0" algn="ctr" rtl="0">
              <a:spcBef>
                <a:spcPts val="0"/>
              </a:spcBef>
              <a:spcAft>
                <a:spcPts val="0"/>
              </a:spcAft>
              <a:buNone/>
            </a:pPr>
            <a:r>
              <a:rPr lang="en"/>
              <a:t>Part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903150" y="247850"/>
            <a:ext cx="7072326" cy="464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114650" y="157950"/>
            <a:ext cx="6661850" cy="482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973413" y="226000"/>
            <a:ext cx="7197176" cy="448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pic>
        <p:nvPicPr>
          <p:cNvPr id="132" name="Google Shape;132;p25"/>
          <p:cNvPicPr preferRelativeResize="0"/>
          <p:nvPr/>
        </p:nvPicPr>
        <p:blipFill>
          <a:blip r:embed="rId3">
            <a:alphaModFix/>
          </a:blip>
          <a:stretch>
            <a:fillRect/>
          </a:stretch>
        </p:blipFill>
        <p:spPr>
          <a:xfrm>
            <a:off x="1040925" y="262175"/>
            <a:ext cx="6970500" cy="449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6"/>
          <p:cNvSpPr txBox="1"/>
          <p:nvPr/>
        </p:nvSpPr>
        <p:spPr>
          <a:xfrm>
            <a:off x="413325" y="443925"/>
            <a:ext cx="5097600" cy="24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8" name="Google Shape;138;p26"/>
          <p:cNvPicPr preferRelativeResize="0"/>
          <p:nvPr/>
        </p:nvPicPr>
        <p:blipFill>
          <a:blip r:embed="rId3">
            <a:alphaModFix/>
          </a:blip>
          <a:stretch>
            <a:fillRect/>
          </a:stretch>
        </p:blipFill>
        <p:spPr>
          <a:xfrm>
            <a:off x="1143000" y="264763"/>
            <a:ext cx="6858000" cy="461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27"/>
          <p:cNvSpPr txBox="1"/>
          <p:nvPr/>
        </p:nvSpPr>
        <p:spPr>
          <a:xfrm>
            <a:off x="413325" y="1347125"/>
            <a:ext cx="8450100" cy="267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t>RCNN(Region-based Convolutional Neural Network):</a:t>
            </a:r>
            <a:endParaRPr sz="2200" b="1"/>
          </a:p>
          <a:p>
            <a:pPr marL="0" lvl="0" indent="0" algn="l" rtl="0">
              <a:spcBef>
                <a:spcPts val="0"/>
              </a:spcBef>
              <a:spcAft>
                <a:spcPts val="0"/>
              </a:spcAft>
              <a:buNone/>
            </a:pPr>
            <a:endParaRPr sz="2200" b="1"/>
          </a:p>
          <a:p>
            <a:pPr marL="457200" lvl="0" indent="-342900" algn="l" rtl="0">
              <a:spcBef>
                <a:spcPts val="0"/>
              </a:spcBef>
              <a:spcAft>
                <a:spcPts val="0"/>
              </a:spcAft>
              <a:buSzPts val="1800"/>
              <a:buAutoNum type="arabicParenR"/>
            </a:pPr>
            <a:r>
              <a:rPr lang="en" sz="1800"/>
              <a:t>Selective search for ROI(region of interest) proposal</a:t>
            </a:r>
            <a:endParaRPr sz="1800"/>
          </a:p>
          <a:p>
            <a:pPr marL="457200" lvl="0" indent="-342900" algn="l" rtl="0">
              <a:spcBef>
                <a:spcPts val="0"/>
              </a:spcBef>
              <a:spcAft>
                <a:spcPts val="0"/>
              </a:spcAft>
              <a:buSzPts val="1800"/>
              <a:buAutoNum type="arabicParenR"/>
            </a:pPr>
            <a:r>
              <a:rPr lang="en" sz="1800"/>
              <a:t>CNN for feature map generation </a:t>
            </a:r>
            <a:endParaRPr sz="1800"/>
          </a:p>
          <a:p>
            <a:pPr marL="457200" lvl="0" indent="-342900" algn="l" rtl="0">
              <a:spcBef>
                <a:spcPts val="0"/>
              </a:spcBef>
              <a:spcAft>
                <a:spcPts val="0"/>
              </a:spcAft>
              <a:buSzPts val="1800"/>
              <a:buAutoNum type="arabicParenR"/>
            </a:pPr>
            <a:r>
              <a:rPr lang="en" sz="1800"/>
              <a:t>Classification head(support vector machine) for image classification</a:t>
            </a:r>
            <a:endParaRPr sz="1800"/>
          </a:p>
          <a:p>
            <a:pPr marL="457200" lvl="0" indent="-342900" algn="l" rtl="0">
              <a:spcBef>
                <a:spcPts val="0"/>
              </a:spcBef>
              <a:spcAft>
                <a:spcPts val="0"/>
              </a:spcAft>
              <a:buSzPts val="1800"/>
              <a:buAutoNum type="arabicParenR"/>
            </a:pPr>
            <a:r>
              <a:rPr lang="en" sz="1800"/>
              <a:t>Regression head(Linear regressor) for bounding box prediction</a:t>
            </a:r>
            <a:endParaRPr sz="1800"/>
          </a:p>
        </p:txBody>
      </p:sp>
      <p:sp>
        <p:nvSpPr>
          <p:cNvPr id="144" name="Google Shape;144;p27"/>
          <p:cNvSpPr txBox="1"/>
          <p:nvPr/>
        </p:nvSpPr>
        <p:spPr>
          <a:xfrm>
            <a:off x="2551350" y="3750575"/>
            <a:ext cx="4041300" cy="12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t>Can we do better?</a:t>
            </a:r>
            <a:endParaRPr sz="2100" b="1"/>
          </a:p>
        </p:txBody>
      </p:sp>
      <p:sp>
        <p:nvSpPr>
          <p:cNvPr id="145" name="Google Shape;145;p27"/>
          <p:cNvSpPr txBox="1"/>
          <p:nvPr/>
        </p:nvSpPr>
        <p:spPr>
          <a:xfrm>
            <a:off x="474575" y="183725"/>
            <a:ext cx="7485600" cy="15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Disadvantages:</a:t>
            </a:r>
            <a:endParaRPr sz="1800">
              <a:solidFill>
                <a:srgbClr val="FF0000"/>
              </a:solidFill>
            </a:endParaRPr>
          </a:p>
          <a:p>
            <a:pPr marL="457200" lvl="0" indent="-342900" algn="l" rtl="0">
              <a:spcBef>
                <a:spcPts val="0"/>
              </a:spcBef>
              <a:spcAft>
                <a:spcPts val="0"/>
              </a:spcAft>
              <a:buClr>
                <a:srgbClr val="FF0000"/>
              </a:buClr>
              <a:buSzPts val="1800"/>
              <a:buChar char="●"/>
            </a:pPr>
            <a:r>
              <a:rPr lang="en" sz="1800">
                <a:solidFill>
                  <a:srgbClr val="FF0000"/>
                </a:solidFill>
              </a:rPr>
              <a:t>Long processing time: takes 40-50 seconds for a prediction to be made (need to pass ~2k images through the conv net)</a:t>
            </a:r>
            <a:endParaRPr sz="1800">
              <a:solidFill>
                <a:srgbClr val="FF0000"/>
              </a:solidFill>
            </a:endParaRPr>
          </a:p>
          <a:p>
            <a:pPr marL="457200" lvl="0" indent="-330200" algn="l" rtl="0">
              <a:spcBef>
                <a:spcPts val="0"/>
              </a:spcBef>
              <a:spcAft>
                <a:spcPts val="0"/>
              </a:spcAft>
              <a:buClr>
                <a:srgbClr val="FF0000"/>
              </a:buClr>
              <a:buSzPts val="1600"/>
              <a:buChar char="●"/>
            </a:pPr>
            <a:r>
              <a:rPr lang="en" sz="1800">
                <a:solidFill>
                  <a:srgbClr val="FF0000"/>
                </a:solidFill>
              </a:rPr>
              <a:t>Computationally expensive; need to train 3 separate models. </a:t>
            </a:r>
            <a:endParaRPr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pic>
        <p:nvPicPr>
          <p:cNvPr id="150" name="Google Shape;150;p28"/>
          <p:cNvPicPr preferRelativeResize="0"/>
          <p:nvPr/>
        </p:nvPicPr>
        <p:blipFill>
          <a:blip r:embed="rId3">
            <a:alphaModFix/>
          </a:blip>
          <a:stretch>
            <a:fillRect/>
          </a:stretch>
        </p:blipFill>
        <p:spPr>
          <a:xfrm>
            <a:off x="1686688" y="857300"/>
            <a:ext cx="5770625" cy="4099825"/>
          </a:xfrm>
          <a:prstGeom prst="rect">
            <a:avLst/>
          </a:prstGeom>
          <a:noFill/>
          <a:ln>
            <a:noFill/>
          </a:ln>
        </p:spPr>
      </p:pic>
      <p:sp>
        <p:nvSpPr>
          <p:cNvPr id="151" name="Google Shape;151;p28"/>
          <p:cNvSpPr txBox="1"/>
          <p:nvPr/>
        </p:nvSpPr>
        <p:spPr>
          <a:xfrm>
            <a:off x="321475" y="183825"/>
            <a:ext cx="38271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t>Fast RCNN:</a:t>
            </a:r>
            <a:endParaRPr sz="2800" b="1"/>
          </a:p>
        </p:txBody>
      </p:sp>
      <p:sp>
        <p:nvSpPr>
          <p:cNvPr id="152" name="Google Shape;152;p28"/>
          <p:cNvSpPr/>
          <p:nvPr/>
        </p:nvSpPr>
        <p:spPr>
          <a:xfrm>
            <a:off x="4806725" y="2127825"/>
            <a:ext cx="2449200" cy="44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4806725" y="3060950"/>
            <a:ext cx="2650500" cy="5364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2449276" y="1062750"/>
            <a:ext cx="4458175" cy="3988900"/>
          </a:xfrm>
          <a:prstGeom prst="rect">
            <a:avLst/>
          </a:prstGeom>
          <a:noFill/>
          <a:ln>
            <a:noFill/>
          </a:ln>
        </p:spPr>
      </p:pic>
      <p:sp>
        <p:nvSpPr>
          <p:cNvPr id="159" name="Google Shape;159;p29"/>
          <p:cNvSpPr txBox="1"/>
          <p:nvPr/>
        </p:nvSpPr>
        <p:spPr>
          <a:xfrm>
            <a:off x="321475" y="183825"/>
            <a:ext cx="38271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t>Faster RCNN:</a:t>
            </a:r>
            <a:endParaRPr sz="2800" b="1"/>
          </a:p>
        </p:txBody>
      </p:sp>
      <p:sp>
        <p:nvSpPr>
          <p:cNvPr id="160" name="Google Shape;160;p29"/>
          <p:cNvSpPr/>
          <p:nvPr/>
        </p:nvSpPr>
        <p:spPr>
          <a:xfrm>
            <a:off x="2304050" y="2743075"/>
            <a:ext cx="2449200" cy="44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YOLO - You Only Look Once</a:t>
            </a:r>
            <a:endParaRPr sz="2400" b="1"/>
          </a:p>
        </p:txBody>
      </p:sp>
      <p:sp>
        <p:nvSpPr>
          <p:cNvPr id="166" name="Google Shape;166;p30"/>
          <p:cNvSpPr txBox="1"/>
          <p:nvPr/>
        </p:nvSpPr>
        <p:spPr>
          <a:xfrm>
            <a:off x="520475" y="933800"/>
            <a:ext cx="8250900" cy="3873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Proposed by Darknet in 2015</a:t>
            </a:r>
            <a:endParaRPr sz="2400"/>
          </a:p>
          <a:p>
            <a:pPr marL="457200" lvl="0" indent="-381000" algn="l" rtl="0">
              <a:spcBef>
                <a:spcPts val="0"/>
              </a:spcBef>
              <a:spcAft>
                <a:spcPts val="0"/>
              </a:spcAft>
              <a:buSzPts val="2400"/>
              <a:buChar char="-"/>
            </a:pPr>
            <a:r>
              <a:rPr lang="en" sz="2400"/>
              <a:t>Unlike RCNN based models, YOLO is a single shot detector (i.e. predicts everything at once)</a:t>
            </a:r>
            <a:endParaRPr sz="2400"/>
          </a:p>
          <a:p>
            <a:pPr marL="457200" lvl="0" indent="-381000" algn="l" rtl="0">
              <a:spcBef>
                <a:spcPts val="0"/>
              </a:spcBef>
              <a:spcAft>
                <a:spcPts val="0"/>
              </a:spcAft>
              <a:buSzPts val="2400"/>
              <a:buChar char="-"/>
            </a:pPr>
            <a:r>
              <a:rPr lang="en" sz="2400"/>
              <a:t>Trade-off accuracy and rigour with computation time and complexity (but usually performance is not bad, perhaps even better than RCNN based ones)</a:t>
            </a:r>
            <a:endParaRPr sz="2400"/>
          </a:p>
          <a:p>
            <a:pPr marL="457200" lvl="0" indent="-381000" algn="l" rtl="0">
              <a:spcBef>
                <a:spcPts val="0"/>
              </a:spcBef>
              <a:spcAft>
                <a:spcPts val="0"/>
              </a:spcAft>
              <a:buSzPts val="2400"/>
              <a:buChar char="-"/>
            </a:pPr>
            <a:r>
              <a:rPr lang="en" sz="2400"/>
              <a:t>Quite confusing to understand unfortunately…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Output of YOLO </a:t>
            </a:r>
            <a:endParaRPr/>
          </a:p>
        </p:txBody>
      </p:sp>
      <p:sp>
        <p:nvSpPr>
          <p:cNvPr id="172" name="Google Shape;172;p31"/>
          <p:cNvSpPr txBox="1"/>
          <p:nvPr/>
        </p:nvSpPr>
        <p:spPr>
          <a:xfrm>
            <a:off x="892050" y="1549725"/>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2000 x 2000 x 3</a:t>
            </a:r>
            <a:endParaRPr sz="1600"/>
          </a:p>
        </p:txBody>
      </p:sp>
      <p:cxnSp>
        <p:nvCxnSpPr>
          <p:cNvPr id="173" name="Google Shape;173;p31"/>
          <p:cNvCxnSpPr>
            <a:stCxn id="172" idx="3"/>
          </p:cNvCxnSpPr>
          <p:nvPr/>
        </p:nvCxnSpPr>
        <p:spPr>
          <a:xfrm>
            <a:off x="2787750" y="1786725"/>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31"/>
          <p:cNvSpPr txBox="1"/>
          <p:nvPr/>
        </p:nvSpPr>
        <p:spPr>
          <a:xfrm>
            <a:off x="3624150" y="1550625"/>
            <a:ext cx="1895700" cy="57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YOLO algorithm </a:t>
            </a:r>
            <a:endParaRPr sz="1600"/>
          </a:p>
        </p:txBody>
      </p:sp>
      <p:cxnSp>
        <p:nvCxnSpPr>
          <p:cNvPr id="175" name="Google Shape;175;p31"/>
          <p:cNvCxnSpPr/>
          <p:nvPr/>
        </p:nvCxnSpPr>
        <p:spPr>
          <a:xfrm>
            <a:off x="5519850" y="1786725"/>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31"/>
          <p:cNvSpPr txBox="1"/>
          <p:nvPr/>
        </p:nvSpPr>
        <p:spPr>
          <a:xfrm>
            <a:off x="6356250" y="1550625"/>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OUTPUT??</a:t>
            </a:r>
            <a:endParaRPr sz="1600"/>
          </a:p>
        </p:txBody>
      </p:sp>
      <p:sp>
        <p:nvSpPr>
          <p:cNvPr id="177" name="Google Shape;177;p31"/>
          <p:cNvSpPr txBox="1"/>
          <p:nvPr/>
        </p:nvSpPr>
        <p:spPr>
          <a:xfrm>
            <a:off x="520475" y="2556450"/>
            <a:ext cx="7653900" cy="22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output will have 4 dimensions: n1 x n2 x n3 x n4</a:t>
            </a:r>
            <a:endParaRPr sz="1800"/>
          </a:p>
          <a:p>
            <a:pPr marL="0" lvl="0" indent="0" algn="l" rtl="0">
              <a:spcBef>
                <a:spcPts val="0"/>
              </a:spcBef>
              <a:spcAft>
                <a:spcPts val="0"/>
              </a:spcAft>
              <a:buNone/>
            </a:pPr>
            <a:endParaRPr/>
          </a:p>
          <a:p>
            <a:pPr marL="0" lvl="0" indent="0" algn="l" rtl="0">
              <a:spcBef>
                <a:spcPts val="0"/>
              </a:spcBef>
              <a:spcAft>
                <a:spcPts val="0"/>
              </a:spcAft>
              <a:buNone/>
            </a:pPr>
            <a:r>
              <a:rPr lang="en" sz="1800"/>
              <a:t>n1 by n2 - image is split into a grid of n1 by n2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n3 - number of bounding boxes for each grid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n4 - for a given anchor box: presence of any object detected(confidence score) + bounding box predictions + number of possible classes to be detected </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a:t>
            </a:r>
            <a:endParaRPr/>
          </a:p>
        </p:txBody>
      </p:sp>
      <p:sp>
        <p:nvSpPr>
          <p:cNvPr id="60" name="Google Shape;60;p14"/>
          <p:cNvSpPr txBox="1">
            <a:spLocks noGrp="1"/>
          </p:cNvSpPr>
          <p:nvPr>
            <p:ph type="body" idx="1"/>
          </p:nvPr>
        </p:nvSpPr>
        <p:spPr>
          <a:xfrm>
            <a:off x="311700" y="1017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classification is good and all, but...</a:t>
            </a:r>
            <a:endParaRPr/>
          </a:p>
        </p:txBody>
      </p:sp>
      <p:pic>
        <p:nvPicPr>
          <p:cNvPr id="61" name="Google Shape;61;p14"/>
          <p:cNvPicPr preferRelativeResize="0"/>
          <p:nvPr/>
        </p:nvPicPr>
        <p:blipFill>
          <a:blip r:embed="rId3">
            <a:alphaModFix/>
          </a:blip>
          <a:stretch>
            <a:fillRect/>
          </a:stretch>
        </p:blipFill>
        <p:spPr>
          <a:xfrm>
            <a:off x="4500576" y="1725175"/>
            <a:ext cx="4565500" cy="3113525"/>
          </a:xfrm>
          <a:prstGeom prst="rect">
            <a:avLst/>
          </a:prstGeom>
          <a:noFill/>
          <a:ln>
            <a:noFill/>
          </a:ln>
        </p:spPr>
      </p:pic>
      <p:pic>
        <p:nvPicPr>
          <p:cNvPr id="62" name="Google Shape;62;p14"/>
          <p:cNvPicPr preferRelativeResize="0"/>
          <p:nvPr/>
        </p:nvPicPr>
        <p:blipFill>
          <a:blip r:embed="rId4">
            <a:alphaModFix/>
          </a:blip>
          <a:stretch>
            <a:fillRect/>
          </a:stretch>
        </p:blipFill>
        <p:spPr>
          <a:xfrm>
            <a:off x="311700" y="1725175"/>
            <a:ext cx="3502716" cy="311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11700" y="286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Old and Inefficient Sliding Windows</a:t>
            </a:r>
            <a:endParaRPr/>
          </a:p>
        </p:txBody>
      </p:sp>
      <p:pic>
        <p:nvPicPr>
          <p:cNvPr id="183" name="Google Shape;183;p32"/>
          <p:cNvPicPr preferRelativeResize="0"/>
          <p:nvPr/>
        </p:nvPicPr>
        <p:blipFill>
          <a:blip r:embed="rId3">
            <a:alphaModFix/>
          </a:blip>
          <a:stretch>
            <a:fillRect/>
          </a:stretch>
        </p:blipFill>
        <p:spPr>
          <a:xfrm>
            <a:off x="1801175" y="1017725"/>
            <a:ext cx="485717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286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 Convolutional Sliding Windows</a:t>
            </a:r>
            <a:endParaRPr/>
          </a:p>
        </p:txBody>
      </p:sp>
      <p:pic>
        <p:nvPicPr>
          <p:cNvPr id="189" name="Google Shape;189;p33"/>
          <p:cNvPicPr preferRelativeResize="0"/>
          <p:nvPr/>
        </p:nvPicPr>
        <p:blipFill>
          <a:blip r:embed="rId3">
            <a:alphaModFix/>
          </a:blip>
          <a:stretch>
            <a:fillRect/>
          </a:stretch>
        </p:blipFill>
        <p:spPr>
          <a:xfrm>
            <a:off x="152400" y="1011375"/>
            <a:ext cx="8839201" cy="1712487"/>
          </a:xfrm>
          <a:prstGeom prst="rect">
            <a:avLst/>
          </a:prstGeom>
          <a:noFill/>
          <a:ln>
            <a:noFill/>
          </a:ln>
        </p:spPr>
      </p:pic>
      <p:pic>
        <p:nvPicPr>
          <p:cNvPr id="190" name="Google Shape;190;p33"/>
          <p:cNvPicPr preferRelativeResize="0"/>
          <p:nvPr/>
        </p:nvPicPr>
        <p:blipFill>
          <a:blip r:embed="rId4">
            <a:alphaModFix/>
          </a:blip>
          <a:stretch>
            <a:fillRect/>
          </a:stretch>
        </p:blipFill>
        <p:spPr>
          <a:xfrm>
            <a:off x="152400" y="2971512"/>
            <a:ext cx="8839201" cy="17917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706437" y="964325"/>
            <a:ext cx="7731125" cy="4009649"/>
          </a:xfrm>
          <a:prstGeom prst="rect">
            <a:avLst/>
          </a:prstGeom>
          <a:noFill/>
          <a:ln>
            <a:noFill/>
          </a:ln>
        </p:spPr>
      </p:pic>
      <p:sp>
        <p:nvSpPr>
          <p:cNvPr id="196" name="Google Shape;196;p34"/>
          <p:cNvSpPr txBox="1">
            <a:spLocks noGrp="1"/>
          </p:cNvSpPr>
          <p:nvPr>
            <p:ph type="title"/>
          </p:nvPr>
        </p:nvSpPr>
        <p:spPr>
          <a:xfrm>
            <a:off x="311700" y="286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 Convolutional Sliding Windows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5"/>
          <p:cNvPicPr preferRelativeResize="0"/>
          <p:nvPr/>
        </p:nvPicPr>
        <p:blipFill>
          <a:blip r:embed="rId3">
            <a:alphaModFix/>
          </a:blip>
          <a:stretch>
            <a:fillRect/>
          </a:stretch>
        </p:blipFill>
        <p:spPr>
          <a:xfrm>
            <a:off x="5369375" y="784935"/>
            <a:ext cx="3370326" cy="2960325"/>
          </a:xfrm>
          <a:prstGeom prst="rect">
            <a:avLst/>
          </a:prstGeom>
          <a:noFill/>
          <a:ln>
            <a:noFill/>
          </a:ln>
        </p:spPr>
      </p:pic>
      <p:sp>
        <p:nvSpPr>
          <p:cNvPr id="202" name="Google Shape;202;p35"/>
          <p:cNvSpPr txBox="1"/>
          <p:nvPr/>
        </p:nvSpPr>
        <p:spPr>
          <a:xfrm>
            <a:off x="795600" y="3866350"/>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100 x 100 x 3</a:t>
            </a:r>
            <a:endParaRPr sz="1600"/>
          </a:p>
        </p:txBody>
      </p:sp>
      <p:sp>
        <p:nvSpPr>
          <p:cNvPr id="203" name="Google Shape;203;p35"/>
          <p:cNvSpPr txBox="1">
            <a:spLocks noGrp="1"/>
          </p:cNvSpPr>
          <p:nvPr>
            <p:ph type="title"/>
          </p:nvPr>
        </p:nvSpPr>
        <p:spPr>
          <a:xfrm>
            <a:off x="311700" y="9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 Convolutional Sliding Windows</a:t>
            </a:r>
            <a:endParaRPr/>
          </a:p>
        </p:txBody>
      </p:sp>
      <p:cxnSp>
        <p:nvCxnSpPr>
          <p:cNvPr id="204" name="Google Shape;204;p35"/>
          <p:cNvCxnSpPr>
            <a:stCxn id="202" idx="3"/>
          </p:cNvCxnSpPr>
          <p:nvPr/>
        </p:nvCxnSpPr>
        <p:spPr>
          <a:xfrm>
            <a:off x="2691300" y="4103350"/>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205" name="Google Shape;205;p35"/>
          <p:cNvSpPr txBox="1"/>
          <p:nvPr/>
        </p:nvSpPr>
        <p:spPr>
          <a:xfrm>
            <a:off x="3527700" y="3867250"/>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Fully Conv Net</a:t>
            </a:r>
            <a:endParaRPr sz="1600"/>
          </a:p>
        </p:txBody>
      </p:sp>
      <p:cxnSp>
        <p:nvCxnSpPr>
          <p:cNvPr id="206" name="Google Shape;206;p35"/>
          <p:cNvCxnSpPr/>
          <p:nvPr/>
        </p:nvCxnSpPr>
        <p:spPr>
          <a:xfrm>
            <a:off x="5423400" y="4103350"/>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35"/>
          <p:cNvSpPr txBox="1"/>
          <p:nvPr/>
        </p:nvSpPr>
        <p:spPr>
          <a:xfrm>
            <a:off x="6259800" y="3867250"/>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3 x 3 x n</a:t>
            </a:r>
            <a:endParaRPr sz="1600"/>
          </a:p>
        </p:txBody>
      </p:sp>
      <p:pic>
        <p:nvPicPr>
          <p:cNvPr id="208" name="Google Shape;208;p35"/>
          <p:cNvPicPr preferRelativeResize="0"/>
          <p:nvPr/>
        </p:nvPicPr>
        <p:blipFill>
          <a:blip r:embed="rId4">
            <a:alphaModFix/>
          </a:blip>
          <a:stretch>
            <a:fillRect/>
          </a:stretch>
        </p:blipFill>
        <p:spPr>
          <a:xfrm>
            <a:off x="311698" y="830923"/>
            <a:ext cx="3019725" cy="2868325"/>
          </a:xfrm>
          <a:prstGeom prst="rect">
            <a:avLst/>
          </a:prstGeom>
          <a:noFill/>
          <a:ln>
            <a:noFill/>
          </a:ln>
        </p:spPr>
      </p:pic>
      <p:cxnSp>
        <p:nvCxnSpPr>
          <p:cNvPr id="209" name="Google Shape;209;p35"/>
          <p:cNvCxnSpPr/>
          <p:nvPr/>
        </p:nvCxnSpPr>
        <p:spPr>
          <a:xfrm>
            <a:off x="3735600" y="2264200"/>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35"/>
          <p:cNvSpPr txBox="1"/>
          <p:nvPr/>
        </p:nvSpPr>
        <p:spPr>
          <a:xfrm>
            <a:off x="905950" y="4532950"/>
            <a:ext cx="6635100" cy="4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N.B. n is undefined as of now, we’ll see what it equals to later. For now, just take n = 1: output of whether an object is detected or not. </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1000"/>
                                        <p:tgtEl>
                                          <p:spTgt spid="204"/>
                                        </p:tgtEl>
                                      </p:cBhvr>
                                    </p:animEffect>
                                  </p:childTnLst>
                                </p:cTn>
                              </p:par>
                              <p:par>
                                <p:cTn id="13" presetID="10" presetClass="entr" presetSubtype="0" fill="hold" nodeType="withEffect">
                                  <p:stCondLst>
                                    <p:cond delay="0"/>
                                  </p:stCondLst>
                                  <p:childTnLst>
                                    <p:set>
                                      <p:cBhvr>
                                        <p:cTn id="14" dur="1" fill="hold">
                                          <p:stCondLst>
                                            <p:cond delay="0"/>
                                          </p:stCondLst>
                                        </p:cTn>
                                        <p:tgtEl>
                                          <p:spTgt spid="205"/>
                                        </p:tgtEl>
                                        <p:attrNameLst>
                                          <p:attrName>style.visibility</p:attrName>
                                        </p:attrNameLst>
                                      </p:cBhvr>
                                      <p:to>
                                        <p:strVal val="visible"/>
                                      </p:to>
                                    </p:set>
                                    <p:animEffect transition="in" filter="fade">
                                      <p:cBhvr>
                                        <p:cTn id="15" dur="1000"/>
                                        <p:tgtEl>
                                          <p:spTgt spid="2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6"/>
                                        </p:tgtEl>
                                        <p:attrNameLst>
                                          <p:attrName>style.visibility</p:attrName>
                                        </p:attrNameLst>
                                      </p:cBhvr>
                                      <p:to>
                                        <p:strVal val="visible"/>
                                      </p:to>
                                    </p:set>
                                    <p:animEffect transition="in" filter="fade">
                                      <p:cBhvr>
                                        <p:cTn id="20" dur="1000"/>
                                        <p:tgtEl>
                                          <p:spTgt spid="206"/>
                                        </p:tgtEl>
                                      </p:cBhvr>
                                    </p:animEffect>
                                  </p:childTnLst>
                                </p:cTn>
                              </p:par>
                              <p:par>
                                <p:cTn id="21" presetID="10" presetClass="entr" presetSubtype="0" fill="hold" nodeType="withEffect">
                                  <p:stCondLst>
                                    <p:cond delay="0"/>
                                  </p:stCondLst>
                                  <p:childTnLst>
                                    <p:set>
                                      <p:cBhvr>
                                        <p:cTn id="22" dur="1" fill="hold">
                                          <p:stCondLst>
                                            <p:cond delay="0"/>
                                          </p:stCondLst>
                                        </p:cTn>
                                        <p:tgtEl>
                                          <p:spTgt spid="207"/>
                                        </p:tgtEl>
                                        <p:attrNameLst>
                                          <p:attrName>style.visibility</p:attrName>
                                        </p:attrNameLst>
                                      </p:cBhvr>
                                      <p:to>
                                        <p:strVal val="visible"/>
                                      </p:to>
                                    </p:set>
                                    <p:animEffect transition="in" filter="fade">
                                      <p:cBhvr>
                                        <p:cTn id="23"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11700" y="305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Second: Bounding Box prediction </a:t>
            </a:r>
            <a:endParaRPr/>
          </a:p>
        </p:txBody>
      </p:sp>
      <p:sp>
        <p:nvSpPr>
          <p:cNvPr id="216" name="Google Shape;216;p36"/>
          <p:cNvSpPr txBox="1"/>
          <p:nvPr/>
        </p:nvSpPr>
        <p:spPr>
          <a:xfrm>
            <a:off x="4781100" y="1393925"/>
            <a:ext cx="38331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Bounding Boxes are now dependent on each grid of output. </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7" name="Google Shape;217;p36"/>
          <p:cNvPicPr preferRelativeResize="0"/>
          <p:nvPr/>
        </p:nvPicPr>
        <p:blipFill>
          <a:blip r:embed="rId3">
            <a:alphaModFix/>
          </a:blip>
          <a:stretch>
            <a:fillRect/>
          </a:stretch>
        </p:blipFill>
        <p:spPr>
          <a:xfrm>
            <a:off x="194225" y="1490650"/>
            <a:ext cx="1676400" cy="1552575"/>
          </a:xfrm>
          <a:prstGeom prst="rect">
            <a:avLst/>
          </a:prstGeom>
          <a:noFill/>
          <a:ln>
            <a:noFill/>
          </a:ln>
        </p:spPr>
      </p:pic>
      <p:pic>
        <p:nvPicPr>
          <p:cNvPr id="218" name="Google Shape;218;p36"/>
          <p:cNvPicPr preferRelativeResize="0"/>
          <p:nvPr/>
        </p:nvPicPr>
        <p:blipFill>
          <a:blip r:embed="rId4">
            <a:alphaModFix/>
          </a:blip>
          <a:stretch>
            <a:fillRect/>
          </a:stretch>
        </p:blipFill>
        <p:spPr>
          <a:xfrm>
            <a:off x="2048975" y="1218737"/>
            <a:ext cx="2237800" cy="2096400"/>
          </a:xfrm>
          <a:prstGeom prst="rect">
            <a:avLst/>
          </a:prstGeom>
          <a:noFill/>
          <a:ln>
            <a:noFill/>
          </a:ln>
        </p:spPr>
      </p:pic>
      <p:pic>
        <p:nvPicPr>
          <p:cNvPr id="219" name="Google Shape;219;p36"/>
          <p:cNvPicPr preferRelativeResize="0"/>
          <p:nvPr/>
        </p:nvPicPr>
        <p:blipFill>
          <a:blip r:embed="rId5">
            <a:alphaModFix/>
          </a:blip>
          <a:stretch>
            <a:fillRect/>
          </a:stretch>
        </p:blipFill>
        <p:spPr>
          <a:xfrm>
            <a:off x="1017599" y="3043225"/>
            <a:ext cx="2147101" cy="2096400"/>
          </a:xfrm>
          <a:prstGeom prst="rect">
            <a:avLst/>
          </a:prstGeom>
          <a:noFill/>
          <a:ln>
            <a:noFill/>
          </a:ln>
        </p:spPr>
      </p:pic>
      <p:sp>
        <p:nvSpPr>
          <p:cNvPr id="220" name="Google Shape;220;p36"/>
          <p:cNvSpPr txBox="1"/>
          <p:nvPr/>
        </p:nvSpPr>
        <p:spPr>
          <a:xfrm>
            <a:off x="4781100" y="2282675"/>
            <a:ext cx="38331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Diagonals are assigned coordinates (0,0) and (1, 1). </a:t>
            </a:r>
            <a:endParaRPr sz="1800"/>
          </a:p>
        </p:txBody>
      </p:sp>
      <p:sp>
        <p:nvSpPr>
          <p:cNvPr id="221" name="Google Shape;221;p36"/>
          <p:cNvSpPr txBox="1"/>
          <p:nvPr/>
        </p:nvSpPr>
        <p:spPr>
          <a:xfrm>
            <a:off x="4781100" y="3175725"/>
            <a:ext cx="41400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Mid-point coordinates are assigned for the bounding boxes(bx, by), as well as the ratios of the height and width of the bounding box (bw, bh). All values are normalized.</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par>
                                <p:cTn id="8" presetID="10" presetClass="entr" presetSubtype="0" fill="hold" nodeType="withEffect">
                                  <p:stCondLst>
                                    <p:cond delay="0"/>
                                  </p:stCondLst>
                                  <p:childTnLst>
                                    <p:set>
                                      <p:cBhvr>
                                        <p:cTn id="9" dur="1" fill="hold">
                                          <p:stCondLst>
                                            <p:cond delay="0"/>
                                          </p:stCondLst>
                                        </p:cTn>
                                        <p:tgtEl>
                                          <p:spTgt spid="216"/>
                                        </p:tgtEl>
                                        <p:attrNameLst>
                                          <p:attrName>style.visibility</p:attrName>
                                        </p:attrNameLst>
                                      </p:cBhvr>
                                      <p:to>
                                        <p:strVal val="visible"/>
                                      </p:to>
                                    </p:set>
                                    <p:animEffect transition="in" filter="fade">
                                      <p:cBhvr>
                                        <p:cTn id="10" dur="1000"/>
                                        <p:tgtEl>
                                          <p:spTgt spid="2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par>
                                <p:cTn id="16" presetID="10" presetClass="entr" presetSubtype="0" fill="hold" nodeType="with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fade">
                                      <p:cBhvr>
                                        <p:cTn id="18" dur="1000"/>
                                        <p:tgtEl>
                                          <p:spTgt spid="2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fade">
                                      <p:cBhvr>
                                        <p:cTn id="23" dur="1000"/>
                                        <p:tgtEl>
                                          <p:spTgt spid="219"/>
                                        </p:tgtEl>
                                      </p:cBhvr>
                                    </p:animEffect>
                                  </p:childTnLst>
                                </p:cTn>
                              </p:par>
                              <p:par>
                                <p:cTn id="24" presetID="10" presetClass="entr" presetSubtype="0" fill="hold" nodeType="with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236288" y="878325"/>
            <a:ext cx="6671429" cy="4051551"/>
          </a:xfrm>
          <a:prstGeom prst="rect">
            <a:avLst/>
          </a:prstGeom>
          <a:noFill/>
          <a:ln>
            <a:noFill/>
          </a:ln>
        </p:spPr>
      </p:pic>
      <p:sp>
        <p:nvSpPr>
          <p:cNvPr id="227" name="Google Shape;227;p37"/>
          <p:cNvSpPr txBox="1">
            <a:spLocks noGrp="1"/>
          </p:cNvSpPr>
          <p:nvPr>
            <p:ph type="title"/>
          </p:nvPr>
        </p:nvSpPr>
        <p:spPr>
          <a:xfrm>
            <a:off x="311700" y="305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Second: Bounding Box prediction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Third: (IOU) Intersection Over Union</a:t>
            </a:r>
            <a:endParaRPr/>
          </a:p>
        </p:txBody>
      </p:sp>
      <p:pic>
        <p:nvPicPr>
          <p:cNvPr id="233" name="Google Shape;233;p38"/>
          <p:cNvPicPr preferRelativeResize="0"/>
          <p:nvPr/>
        </p:nvPicPr>
        <p:blipFill>
          <a:blip r:embed="rId3">
            <a:alphaModFix/>
          </a:blip>
          <a:stretch>
            <a:fillRect/>
          </a:stretch>
        </p:blipFill>
        <p:spPr>
          <a:xfrm>
            <a:off x="311700" y="1156200"/>
            <a:ext cx="4126875" cy="3706225"/>
          </a:xfrm>
          <a:prstGeom prst="rect">
            <a:avLst/>
          </a:prstGeom>
          <a:noFill/>
          <a:ln>
            <a:noFill/>
          </a:ln>
        </p:spPr>
      </p:pic>
      <p:sp>
        <p:nvSpPr>
          <p:cNvPr id="234" name="Google Shape;234;p38"/>
          <p:cNvSpPr txBox="1"/>
          <p:nvPr/>
        </p:nvSpPr>
        <p:spPr>
          <a:xfrm>
            <a:off x="4753200" y="1944450"/>
            <a:ext cx="3888900" cy="12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IOU = (yellow area) / (green area)</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Fourth: Non-Max Suppression </a:t>
            </a:r>
            <a:endParaRPr/>
          </a:p>
        </p:txBody>
      </p:sp>
      <p:pic>
        <p:nvPicPr>
          <p:cNvPr id="240" name="Google Shape;240;p39"/>
          <p:cNvPicPr preferRelativeResize="0"/>
          <p:nvPr/>
        </p:nvPicPr>
        <p:blipFill>
          <a:blip r:embed="rId3">
            <a:alphaModFix/>
          </a:blip>
          <a:stretch>
            <a:fillRect/>
          </a:stretch>
        </p:blipFill>
        <p:spPr>
          <a:xfrm>
            <a:off x="152400" y="1170125"/>
            <a:ext cx="5276850" cy="3705225"/>
          </a:xfrm>
          <a:prstGeom prst="rect">
            <a:avLst/>
          </a:prstGeom>
          <a:noFill/>
          <a:ln>
            <a:noFill/>
          </a:ln>
        </p:spPr>
      </p:pic>
      <p:sp>
        <p:nvSpPr>
          <p:cNvPr id="241" name="Google Shape;241;p39"/>
          <p:cNvSpPr txBox="1"/>
          <p:nvPr/>
        </p:nvSpPr>
        <p:spPr>
          <a:xfrm>
            <a:off x="5659225" y="1700550"/>
            <a:ext cx="3289500" cy="10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Multiple of the same object may be detected, but we only want/need the single (best) detection.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Fourth: Non-Max Suppression </a:t>
            </a:r>
            <a:endParaRPr/>
          </a:p>
        </p:txBody>
      </p:sp>
      <p:sp>
        <p:nvSpPr>
          <p:cNvPr id="247" name="Google Shape;247;p40"/>
          <p:cNvSpPr txBox="1"/>
          <p:nvPr/>
        </p:nvSpPr>
        <p:spPr>
          <a:xfrm>
            <a:off x="5575625" y="1755550"/>
            <a:ext cx="3359400" cy="19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arenR"/>
            </a:pPr>
            <a:r>
              <a:rPr lang="en" sz="1600"/>
              <a:t>Select box with highest probability </a:t>
            </a:r>
            <a:endParaRPr sz="1600"/>
          </a:p>
          <a:p>
            <a:pPr marL="457200" lvl="0" indent="-330200" algn="l" rtl="0">
              <a:spcBef>
                <a:spcPts val="0"/>
              </a:spcBef>
              <a:spcAft>
                <a:spcPts val="0"/>
              </a:spcAft>
              <a:buSzPts val="1600"/>
              <a:buAutoNum type="arabicParenR"/>
            </a:pPr>
            <a:r>
              <a:rPr lang="en" sz="1600"/>
              <a:t>Remove all other boxes with which it has greater IOU than some threshold(e.g. 0.5).</a:t>
            </a:r>
            <a:endParaRPr sz="1600"/>
          </a:p>
          <a:p>
            <a:pPr marL="457200" lvl="0" indent="-330200" algn="l" rtl="0">
              <a:spcBef>
                <a:spcPts val="0"/>
              </a:spcBef>
              <a:spcAft>
                <a:spcPts val="0"/>
              </a:spcAft>
              <a:buSzPts val="1600"/>
              <a:buAutoNum type="arabicParenR"/>
            </a:pPr>
            <a:r>
              <a:rPr lang="en" sz="1600"/>
              <a:t>After that, select next box with highest probability and repeat the procedure. </a:t>
            </a:r>
            <a:endParaRPr sz="1600"/>
          </a:p>
        </p:txBody>
      </p:sp>
      <p:pic>
        <p:nvPicPr>
          <p:cNvPr id="248" name="Google Shape;248;p40"/>
          <p:cNvPicPr preferRelativeResize="0"/>
          <p:nvPr/>
        </p:nvPicPr>
        <p:blipFill>
          <a:blip r:embed="rId3">
            <a:alphaModFix/>
          </a:blip>
          <a:stretch>
            <a:fillRect/>
          </a:stretch>
        </p:blipFill>
        <p:spPr>
          <a:xfrm>
            <a:off x="68775" y="1755550"/>
            <a:ext cx="5214125" cy="209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1"/>
          <p:cNvPicPr preferRelativeResize="0"/>
          <p:nvPr/>
        </p:nvPicPr>
        <p:blipFill>
          <a:blip r:embed="rId3">
            <a:alphaModFix/>
          </a:blip>
          <a:stretch>
            <a:fillRect/>
          </a:stretch>
        </p:blipFill>
        <p:spPr>
          <a:xfrm>
            <a:off x="1100250" y="1532525"/>
            <a:ext cx="6810675" cy="2543750"/>
          </a:xfrm>
          <a:prstGeom prst="rect">
            <a:avLst/>
          </a:prstGeom>
          <a:noFill/>
          <a:ln>
            <a:noFill/>
          </a:ln>
        </p:spPr>
      </p:pic>
      <p:sp>
        <p:nvSpPr>
          <p:cNvPr id="254" name="Google Shape;25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Fourth: Non-Max Suppression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52400" y="1132100"/>
            <a:ext cx="8839201" cy="3770812"/>
          </a:xfrm>
          <a:prstGeom prst="rect">
            <a:avLst/>
          </a:prstGeom>
          <a:noFill/>
          <a:ln>
            <a:noFill/>
          </a:ln>
        </p:spPr>
      </p:pic>
      <p:sp>
        <p:nvSpPr>
          <p:cNvPr id="68" name="Google Shape;68;p15"/>
          <p:cNvSpPr txBox="1"/>
          <p:nvPr/>
        </p:nvSpPr>
        <p:spPr>
          <a:xfrm>
            <a:off x="244925" y="183700"/>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Types of computer vision tasks</a:t>
            </a:r>
            <a:endParaRPr sz="24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Fifth: Anchor Boxes</a:t>
            </a:r>
            <a:endParaRPr/>
          </a:p>
        </p:txBody>
      </p:sp>
      <p:pic>
        <p:nvPicPr>
          <p:cNvPr id="260" name="Google Shape;260;p42"/>
          <p:cNvPicPr preferRelativeResize="0"/>
          <p:nvPr/>
        </p:nvPicPr>
        <p:blipFill>
          <a:blip r:embed="rId3">
            <a:alphaModFix/>
          </a:blip>
          <a:stretch>
            <a:fillRect/>
          </a:stretch>
        </p:blipFill>
        <p:spPr>
          <a:xfrm>
            <a:off x="311700" y="1198000"/>
            <a:ext cx="3962400" cy="3657600"/>
          </a:xfrm>
          <a:prstGeom prst="rect">
            <a:avLst/>
          </a:prstGeom>
          <a:noFill/>
          <a:ln>
            <a:noFill/>
          </a:ln>
        </p:spPr>
      </p:pic>
      <p:sp>
        <p:nvSpPr>
          <p:cNvPr id="261" name="Google Shape;261;p42"/>
          <p:cNvSpPr txBox="1"/>
          <p:nvPr/>
        </p:nvSpPr>
        <p:spPr>
          <a:xfrm>
            <a:off x="4376850" y="1630850"/>
            <a:ext cx="4265400" cy="15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So far, all our model is only able to detect one object in each grid(since there is only one set of bounding box coordinates). What if there were multiple objects in the same grid?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Fifth: Anchor Boxes</a:t>
            </a:r>
            <a:endParaRPr/>
          </a:p>
        </p:txBody>
      </p:sp>
      <p:pic>
        <p:nvPicPr>
          <p:cNvPr id="267" name="Google Shape;267;p43"/>
          <p:cNvPicPr preferRelativeResize="0"/>
          <p:nvPr/>
        </p:nvPicPr>
        <p:blipFill>
          <a:blip r:embed="rId3">
            <a:alphaModFix/>
          </a:blip>
          <a:stretch>
            <a:fillRect/>
          </a:stretch>
        </p:blipFill>
        <p:spPr>
          <a:xfrm>
            <a:off x="236025" y="1170125"/>
            <a:ext cx="5883199" cy="3067050"/>
          </a:xfrm>
          <a:prstGeom prst="rect">
            <a:avLst/>
          </a:prstGeom>
          <a:noFill/>
          <a:ln>
            <a:noFill/>
          </a:ln>
        </p:spPr>
      </p:pic>
      <p:sp>
        <p:nvSpPr>
          <p:cNvPr id="268" name="Google Shape;268;p43"/>
          <p:cNvSpPr txBox="1"/>
          <p:nvPr/>
        </p:nvSpPr>
        <p:spPr>
          <a:xfrm>
            <a:off x="6188925" y="1664850"/>
            <a:ext cx="2843700" cy="11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Multiple anchor boxes can be used to detect multiple objects, where each grid will have one of each type of anchor box assigned to it.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235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Fifth: Anchor Boxes</a:t>
            </a:r>
            <a:endParaRPr/>
          </a:p>
        </p:txBody>
      </p:sp>
      <p:sp>
        <p:nvSpPr>
          <p:cNvPr id="274" name="Google Shape;274;p44"/>
          <p:cNvSpPr txBox="1"/>
          <p:nvPr/>
        </p:nvSpPr>
        <p:spPr>
          <a:xfrm>
            <a:off x="2083800" y="4070200"/>
            <a:ext cx="4976400" cy="9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N.B.: Height to width ratios of the anchor boxes will be constant, although absolute size can be variable.</a:t>
            </a: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p44"/>
          <p:cNvSpPr txBox="1"/>
          <p:nvPr/>
        </p:nvSpPr>
        <p:spPr>
          <a:xfrm>
            <a:off x="6147125" y="1226625"/>
            <a:ext cx="2481000" cy="25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Anchor boxes for the objects are chosen based on the object’s shape and relative IOU with the ground truth bounding boxes, not the class!</a:t>
            </a:r>
            <a:endParaRPr sz="1600"/>
          </a:p>
        </p:txBody>
      </p:sp>
      <p:pic>
        <p:nvPicPr>
          <p:cNvPr id="276" name="Google Shape;276;p44"/>
          <p:cNvPicPr preferRelativeResize="0"/>
          <p:nvPr/>
        </p:nvPicPr>
        <p:blipFill>
          <a:blip r:embed="rId3">
            <a:alphaModFix/>
          </a:blip>
          <a:stretch>
            <a:fillRect/>
          </a:stretch>
        </p:blipFill>
        <p:spPr>
          <a:xfrm>
            <a:off x="474225" y="867238"/>
            <a:ext cx="3641800" cy="3144350"/>
          </a:xfrm>
          <a:prstGeom prst="rect">
            <a:avLst/>
          </a:prstGeom>
          <a:noFill/>
          <a:ln>
            <a:noFill/>
          </a:ln>
        </p:spPr>
      </p:pic>
      <p:pic>
        <p:nvPicPr>
          <p:cNvPr id="277" name="Google Shape;277;p44"/>
          <p:cNvPicPr preferRelativeResize="0"/>
          <p:nvPr/>
        </p:nvPicPr>
        <p:blipFill>
          <a:blip r:embed="rId4">
            <a:alphaModFix/>
          </a:blip>
          <a:stretch>
            <a:fillRect/>
          </a:stretch>
        </p:blipFill>
        <p:spPr>
          <a:xfrm>
            <a:off x="4228475" y="873459"/>
            <a:ext cx="1666800" cy="3257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Combining it together: YOLO</a:t>
            </a:r>
            <a:endParaRPr/>
          </a:p>
        </p:txBody>
      </p:sp>
      <p:pic>
        <p:nvPicPr>
          <p:cNvPr id="283" name="Google Shape;283;p45"/>
          <p:cNvPicPr preferRelativeResize="0"/>
          <p:nvPr/>
        </p:nvPicPr>
        <p:blipFill>
          <a:blip r:embed="rId3">
            <a:alphaModFix/>
          </a:blip>
          <a:stretch>
            <a:fillRect/>
          </a:stretch>
        </p:blipFill>
        <p:spPr>
          <a:xfrm>
            <a:off x="311700" y="1170125"/>
            <a:ext cx="3914775" cy="3486150"/>
          </a:xfrm>
          <a:prstGeom prst="rect">
            <a:avLst/>
          </a:prstGeom>
          <a:noFill/>
          <a:ln>
            <a:noFill/>
          </a:ln>
        </p:spPr>
      </p:pic>
      <p:sp>
        <p:nvSpPr>
          <p:cNvPr id="284" name="Google Shape;284;p45"/>
          <p:cNvSpPr txBox="1"/>
          <p:nvPr/>
        </p:nvSpPr>
        <p:spPr>
          <a:xfrm>
            <a:off x="4572000" y="1170125"/>
            <a:ext cx="4321200" cy="7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Assume that we want to divide our image up into the equivalent of a 3 by 3 grid, with 2 anchors per grid, and 3 possibles classes (car, pedestrian, motorcycle). </a:t>
            </a:r>
            <a:endParaRPr/>
          </a:p>
        </p:txBody>
      </p:sp>
      <p:sp>
        <p:nvSpPr>
          <p:cNvPr id="285" name="Google Shape;285;p45"/>
          <p:cNvSpPr txBox="1"/>
          <p:nvPr/>
        </p:nvSpPr>
        <p:spPr>
          <a:xfrm>
            <a:off x="4682575" y="2271125"/>
            <a:ext cx="4321200" cy="7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Dimension of output: 3 x 3 x 2 x 8</a:t>
            </a:r>
            <a:endParaRPr/>
          </a:p>
          <a:p>
            <a:pPr marL="0" lvl="0" indent="0" algn="l" rtl="0">
              <a:spcBef>
                <a:spcPts val="0"/>
              </a:spcBef>
              <a:spcAft>
                <a:spcPts val="0"/>
              </a:spcAft>
              <a:buNone/>
            </a:pPr>
            <a:endParaRPr/>
          </a:p>
          <a:p>
            <a:pPr marL="0" lvl="0" indent="0" algn="l" rtl="0">
              <a:spcBef>
                <a:spcPts val="0"/>
              </a:spcBef>
              <a:spcAft>
                <a:spcPts val="0"/>
              </a:spcAft>
              <a:buNone/>
            </a:pPr>
            <a:r>
              <a:rPr lang="en"/>
              <a:t>1st and 2nd dimensions correspond to the respective grids of the image. </a:t>
            </a:r>
            <a:endParaRPr/>
          </a:p>
          <a:p>
            <a:pPr marL="0" lvl="0" indent="0" algn="l" rtl="0">
              <a:spcBef>
                <a:spcPts val="0"/>
              </a:spcBef>
              <a:spcAft>
                <a:spcPts val="0"/>
              </a:spcAft>
              <a:buNone/>
            </a:pPr>
            <a:endParaRPr/>
          </a:p>
          <a:p>
            <a:pPr marL="0" lvl="0" indent="0" algn="l" rtl="0">
              <a:spcBef>
                <a:spcPts val="0"/>
              </a:spcBef>
              <a:spcAft>
                <a:spcPts val="0"/>
              </a:spcAft>
              <a:buNone/>
            </a:pPr>
            <a:r>
              <a:rPr lang="en"/>
              <a:t>3rd dimension corresponds to the number of anchor boxes per grid.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4th dimension corresponds to the details of each anchor box. There are 8 values because: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1(whether object is detected or not) + 4(bounding box coordinates) + 3(probabilities of each of the 3 possible classes).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Combining it together: YOLO</a:t>
            </a:r>
            <a:endParaRPr/>
          </a:p>
        </p:txBody>
      </p:sp>
      <p:sp>
        <p:nvSpPr>
          <p:cNvPr id="291" name="Google Shape;291;p46"/>
          <p:cNvSpPr txBox="1"/>
          <p:nvPr/>
        </p:nvSpPr>
        <p:spPr>
          <a:xfrm>
            <a:off x="892050" y="1549725"/>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2000 x 2000 x 3</a:t>
            </a:r>
            <a:endParaRPr sz="1600"/>
          </a:p>
        </p:txBody>
      </p:sp>
      <p:cxnSp>
        <p:nvCxnSpPr>
          <p:cNvPr id="292" name="Google Shape;292;p46"/>
          <p:cNvCxnSpPr>
            <a:stCxn id="291" idx="3"/>
          </p:cNvCxnSpPr>
          <p:nvPr/>
        </p:nvCxnSpPr>
        <p:spPr>
          <a:xfrm>
            <a:off x="2787750" y="1786725"/>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293" name="Google Shape;293;p46"/>
          <p:cNvSpPr txBox="1"/>
          <p:nvPr/>
        </p:nvSpPr>
        <p:spPr>
          <a:xfrm>
            <a:off x="3624150" y="1550625"/>
            <a:ext cx="1895700" cy="130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Fully Conv Net</a:t>
            </a:r>
            <a:endParaRPr sz="1600"/>
          </a:p>
          <a:p>
            <a:pPr marL="0" lvl="0" indent="0" algn="ctr" rtl="0">
              <a:spcBef>
                <a:spcPts val="0"/>
              </a:spcBef>
              <a:spcAft>
                <a:spcPts val="0"/>
              </a:spcAft>
              <a:buNone/>
            </a:pPr>
            <a:r>
              <a:rPr lang="en" sz="1600"/>
              <a:t>(E.g. Resnet/Inception Architecture)</a:t>
            </a:r>
            <a:endParaRPr sz="1600"/>
          </a:p>
        </p:txBody>
      </p:sp>
      <p:cxnSp>
        <p:nvCxnSpPr>
          <p:cNvPr id="294" name="Google Shape;294;p46"/>
          <p:cNvCxnSpPr/>
          <p:nvPr/>
        </p:nvCxnSpPr>
        <p:spPr>
          <a:xfrm>
            <a:off x="5519850" y="1786725"/>
            <a:ext cx="836400" cy="1800"/>
          </a:xfrm>
          <a:prstGeom prst="straightConnector1">
            <a:avLst/>
          </a:prstGeom>
          <a:noFill/>
          <a:ln w="9525" cap="flat" cmpd="sng">
            <a:solidFill>
              <a:schemeClr val="dk2"/>
            </a:solidFill>
            <a:prstDash val="solid"/>
            <a:round/>
            <a:headEnd type="none" w="med" len="med"/>
            <a:tailEnd type="triangle" w="med" len="med"/>
          </a:ln>
        </p:spPr>
      </p:cxnSp>
      <p:sp>
        <p:nvSpPr>
          <p:cNvPr id="295" name="Google Shape;295;p46"/>
          <p:cNvSpPr txBox="1"/>
          <p:nvPr/>
        </p:nvSpPr>
        <p:spPr>
          <a:xfrm>
            <a:off x="6356250" y="1550625"/>
            <a:ext cx="1895700" cy="47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t>3 x 3 x 2 x 8</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Combining it together: YOLO (Extra Example)</a:t>
            </a:r>
            <a:endParaRPr/>
          </a:p>
        </p:txBody>
      </p:sp>
      <p:pic>
        <p:nvPicPr>
          <p:cNvPr id="301" name="Google Shape;301;p47"/>
          <p:cNvPicPr preferRelativeResize="0"/>
          <p:nvPr/>
        </p:nvPicPr>
        <p:blipFill>
          <a:blip r:embed="rId3">
            <a:alphaModFix/>
          </a:blip>
          <a:stretch>
            <a:fillRect/>
          </a:stretch>
        </p:blipFill>
        <p:spPr>
          <a:xfrm>
            <a:off x="152400" y="1156175"/>
            <a:ext cx="8839202" cy="24633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9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functions for YOLO </a:t>
            </a:r>
            <a:endParaRPr/>
          </a:p>
        </p:txBody>
      </p:sp>
      <p:pic>
        <p:nvPicPr>
          <p:cNvPr id="307" name="Google Shape;307;p48"/>
          <p:cNvPicPr preferRelativeResize="0"/>
          <p:nvPr/>
        </p:nvPicPr>
        <p:blipFill>
          <a:blip r:embed="rId3">
            <a:alphaModFix/>
          </a:blip>
          <a:stretch>
            <a:fillRect/>
          </a:stretch>
        </p:blipFill>
        <p:spPr>
          <a:xfrm>
            <a:off x="2102561" y="1021900"/>
            <a:ext cx="4938875" cy="3743075"/>
          </a:xfrm>
          <a:prstGeom prst="rect">
            <a:avLst/>
          </a:prstGeom>
          <a:noFill/>
          <a:ln>
            <a:noFill/>
          </a:ln>
        </p:spPr>
      </p:pic>
      <p:sp>
        <p:nvSpPr>
          <p:cNvPr id="308" name="Google Shape;308;p48"/>
          <p:cNvSpPr/>
          <p:nvPr/>
        </p:nvSpPr>
        <p:spPr>
          <a:xfrm>
            <a:off x="4940332" y="1367702"/>
            <a:ext cx="1326900" cy="460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8"/>
          <p:cNvSpPr/>
          <p:nvPr/>
        </p:nvSpPr>
        <p:spPr>
          <a:xfrm>
            <a:off x="4940332" y="1739865"/>
            <a:ext cx="1326900" cy="881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8"/>
          <p:cNvSpPr/>
          <p:nvPr/>
        </p:nvSpPr>
        <p:spPr>
          <a:xfrm>
            <a:off x="4940332" y="3334248"/>
            <a:ext cx="1326900" cy="1354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8"/>
          <p:cNvSpPr/>
          <p:nvPr/>
        </p:nvSpPr>
        <p:spPr>
          <a:xfrm>
            <a:off x="4940332" y="2621113"/>
            <a:ext cx="1326900" cy="881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par>
                                <p:cTn id="11" presetID="10" presetClass="entr" presetSubtype="0"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animEffect transition="in" filter="fade">
                                      <p:cBhvr>
                                        <p:cTn id="13" dur="1000"/>
                                        <p:tgtEl>
                                          <p:spTgt spid="311"/>
                                        </p:tgtEl>
                                      </p:cBhvr>
                                    </p:animEffect>
                                  </p:childTnLst>
                                </p:cTn>
                              </p:par>
                              <p:par>
                                <p:cTn id="14" presetID="10" presetClass="entr" presetSubtype="0" fill="hold" nodeType="withEffect">
                                  <p:stCondLst>
                                    <p:cond delay="0"/>
                                  </p:stCondLst>
                                  <p:childTnLst>
                                    <p:set>
                                      <p:cBhvr>
                                        <p:cTn id="15" dur="1" fill="hold">
                                          <p:stCondLst>
                                            <p:cond delay="0"/>
                                          </p:stCondLst>
                                        </p:cTn>
                                        <p:tgtEl>
                                          <p:spTgt spid="310"/>
                                        </p:tgtEl>
                                        <p:attrNameLst>
                                          <p:attrName>style.visibility</p:attrName>
                                        </p:attrNameLst>
                                      </p:cBhvr>
                                      <p:to>
                                        <p:strVal val="visible"/>
                                      </p:to>
                                    </p:set>
                                    <p:animEffect transition="in" filter="fade">
                                      <p:cBhvr>
                                        <p:cTn id="16"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311700" y="234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functions for YOLO: Confidence score</a:t>
            </a:r>
            <a:endParaRPr/>
          </a:p>
        </p:txBody>
      </p:sp>
      <p:pic>
        <p:nvPicPr>
          <p:cNvPr id="317" name="Google Shape;317;p49"/>
          <p:cNvPicPr preferRelativeResize="0"/>
          <p:nvPr/>
        </p:nvPicPr>
        <p:blipFill>
          <a:blip r:embed="rId3">
            <a:alphaModFix/>
          </a:blip>
          <a:stretch>
            <a:fillRect/>
          </a:stretch>
        </p:blipFill>
        <p:spPr>
          <a:xfrm>
            <a:off x="152400" y="1893613"/>
            <a:ext cx="8839199" cy="13562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311700" y="234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functions for YOLO: Bounding Boxes </a:t>
            </a:r>
            <a:endParaRPr/>
          </a:p>
        </p:txBody>
      </p:sp>
      <p:pic>
        <p:nvPicPr>
          <p:cNvPr id="323" name="Google Shape;323;p50"/>
          <p:cNvPicPr preferRelativeResize="0"/>
          <p:nvPr/>
        </p:nvPicPr>
        <p:blipFill>
          <a:blip r:embed="rId3">
            <a:alphaModFix/>
          </a:blip>
          <a:stretch>
            <a:fillRect/>
          </a:stretch>
        </p:blipFill>
        <p:spPr>
          <a:xfrm>
            <a:off x="311700" y="1404600"/>
            <a:ext cx="7991475" cy="1609725"/>
          </a:xfrm>
          <a:prstGeom prst="rect">
            <a:avLst/>
          </a:prstGeom>
          <a:noFill/>
          <a:ln>
            <a:noFill/>
          </a:ln>
        </p:spPr>
      </p:pic>
      <p:pic>
        <p:nvPicPr>
          <p:cNvPr id="324" name="Google Shape;324;p50"/>
          <p:cNvPicPr preferRelativeResize="0"/>
          <p:nvPr/>
        </p:nvPicPr>
        <p:blipFill>
          <a:blip r:embed="rId4">
            <a:alphaModFix/>
          </a:blip>
          <a:stretch>
            <a:fillRect/>
          </a:stretch>
        </p:blipFill>
        <p:spPr>
          <a:xfrm>
            <a:off x="643725" y="3427350"/>
            <a:ext cx="7991475" cy="1543050"/>
          </a:xfrm>
          <a:prstGeom prst="rect">
            <a:avLst/>
          </a:prstGeom>
          <a:noFill/>
          <a:ln>
            <a:noFill/>
          </a:ln>
        </p:spPr>
      </p:pic>
      <p:sp>
        <p:nvSpPr>
          <p:cNvPr id="325" name="Google Shape;325;p50"/>
          <p:cNvSpPr txBox="1"/>
          <p:nvPr/>
        </p:nvSpPr>
        <p:spPr>
          <a:xfrm>
            <a:off x="752325" y="967275"/>
            <a:ext cx="337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Calculating loss for bx and by:</a:t>
            </a:r>
            <a:endParaRPr sz="1800"/>
          </a:p>
        </p:txBody>
      </p:sp>
      <p:sp>
        <p:nvSpPr>
          <p:cNvPr id="326" name="Google Shape;326;p50"/>
          <p:cNvSpPr txBox="1"/>
          <p:nvPr/>
        </p:nvSpPr>
        <p:spPr>
          <a:xfrm>
            <a:off x="874025" y="2854650"/>
            <a:ext cx="337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Calculating loss for bh and bw:</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311700" y="234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functions for YOLO: Object classes </a:t>
            </a:r>
            <a:endParaRPr/>
          </a:p>
        </p:txBody>
      </p:sp>
      <p:pic>
        <p:nvPicPr>
          <p:cNvPr id="332" name="Google Shape;332;p51"/>
          <p:cNvPicPr preferRelativeResize="0"/>
          <p:nvPr/>
        </p:nvPicPr>
        <p:blipFill>
          <a:blip r:embed="rId3">
            <a:alphaModFix/>
          </a:blip>
          <a:stretch>
            <a:fillRect/>
          </a:stretch>
        </p:blipFill>
        <p:spPr>
          <a:xfrm>
            <a:off x="2005013" y="1919288"/>
            <a:ext cx="5133975" cy="130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19475" y="1592100"/>
            <a:ext cx="7990800" cy="19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t>Classification and Localization?</a:t>
            </a:r>
            <a:endParaRPr sz="2800" b="1"/>
          </a:p>
          <a:p>
            <a:pPr marL="0" lvl="0" indent="0" algn="ctr" rtl="0">
              <a:spcBef>
                <a:spcPts val="0"/>
              </a:spcBef>
              <a:spcAft>
                <a:spcPts val="0"/>
              </a:spcAft>
              <a:buNone/>
            </a:pPr>
            <a:endParaRPr sz="2800" b="1"/>
          </a:p>
          <a:p>
            <a:pPr marL="0" lvl="0" indent="0" algn="ctr" rtl="0">
              <a:spcBef>
                <a:spcPts val="0"/>
              </a:spcBef>
              <a:spcAft>
                <a:spcPts val="0"/>
              </a:spcAft>
              <a:buNone/>
            </a:pPr>
            <a:r>
              <a:rPr lang="en" sz="2400"/>
              <a:t>How would you solve this problem with whatever that you’ve already learnt?</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52"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title="How computers learn to recognize objects instantly | Joseph Redmon">
            <a:hlinkClick r:id="rId3"/>
          </p:cNvPr>
          <p:cNvPicPr preferRelativeResize="0"/>
          <p:nvPr/>
        </p:nvPicPr>
        <p:blipFill>
          <a:blip r:embed="rId4">
            <a:alphaModFix/>
          </a:blip>
          <a:stretch>
            <a:fillRect/>
          </a:stretch>
        </p:blipFill>
        <p:spPr>
          <a:xfrm>
            <a:off x="1541675" y="299000"/>
            <a:ext cx="6060650" cy="454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GANS - Remember this guy??</a:t>
            </a:r>
            <a:endParaRPr sz="2400" b="1"/>
          </a:p>
        </p:txBody>
      </p:sp>
      <p:pic>
        <p:nvPicPr>
          <p:cNvPr id="343" name="Google Shape;343;p53"/>
          <p:cNvPicPr preferRelativeResize="0"/>
          <p:nvPr/>
        </p:nvPicPr>
        <p:blipFill>
          <a:blip r:embed="rId3">
            <a:alphaModFix/>
          </a:blip>
          <a:stretch>
            <a:fillRect/>
          </a:stretch>
        </p:blipFill>
        <p:spPr>
          <a:xfrm>
            <a:off x="152400" y="1271825"/>
            <a:ext cx="8839202" cy="3410088"/>
          </a:xfrm>
          <a:prstGeom prst="rect">
            <a:avLst/>
          </a:prstGeom>
          <a:noFill/>
          <a:ln>
            <a:noFill/>
          </a:ln>
        </p:spPr>
      </p:pic>
      <p:sp>
        <p:nvSpPr>
          <p:cNvPr id="344" name="Google Shape;344;p53"/>
          <p:cNvSpPr txBox="1"/>
          <p:nvPr/>
        </p:nvSpPr>
        <p:spPr>
          <a:xfrm>
            <a:off x="264850" y="836350"/>
            <a:ext cx="73878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Generative Adversarial Networks </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fade">
                                      <p:cBhvr>
                                        <p:cTn id="12"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52400" y="1086300"/>
            <a:ext cx="8839198" cy="3932663"/>
          </a:xfrm>
          <a:prstGeom prst="rect">
            <a:avLst/>
          </a:prstGeom>
          <a:noFill/>
          <a:ln>
            <a:noFill/>
          </a:ln>
        </p:spPr>
      </p:pic>
      <p:sp>
        <p:nvSpPr>
          <p:cNvPr id="350" name="Google Shape;350;p54"/>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GANS</a:t>
            </a:r>
            <a:endParaRPr sz="24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GANS - Cost Function(EXTRA)</a:t>
            </a:r>
            <a:endParaRPr sz="2400" b="1"/>
          </a:p>
        </p:txBody>
      </p:sp>
      <p:pic>
        <p:nvPicPr>
          <p:cNvPr id="356" name="Google Shape;356;p55"/>
          <p:cNvPicPr preferRelativeResize="0"/>
          <p:nvPr/>
        </p:nvPicPr>
        <p:blipFill>
          <a:blip r:embed="rId3">
            <a:alphaModFix/>
          </a:blip>
          <a:stretch>
            <a:fillRect/>
          </a:stretch>
        </p:blipFill>
        <p:spPr>
          <a:xfrm>
            <a:off x="2048125" y="1313650"/>
            <a:ext cx="4733925" cy="581025"/>
          </a:xfrm>
          <a:prstGeom prst="rect">
            <a:avLst/>
          </a:prstGeom>
          <a:noFill/>
          <a:ln>
            <a:noFill/>
          </a:ln>
        </p:spPr>
      </p:pic>
      <p:sp>
        <p:nvSpPr>
          <p:cNvPr id="357" name="Google Shape;357;p55"/>
          <p:cNvSpPr txBox="1"/>
          <p:nvPr/>
        </p:nvSpPr>
        <p:spPr>
          <a:xfrm>
            <a:off x="3073500" y="947850"/>
            <a:ext cx="2997000"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MINIMAX LOSS:</a:t>
            </a:r>
            <a:endParaRPr sz="1600"/>
          </a:p>
        </p:txBody>
      </p:sp>
      <p:sp>
        <p:nvSpPr>
          <p:cNvPr id="358" name="Google Shape;358;p55"/>
          <p:cNvSpPr txBox="1"/>
          <p:nvPr/>
        </p:nvSpPr>
        <p:spPr>
          <a:xfrm>
            <a:off x="724825" y="2160600"/>
            <a:ext cx="6997500" cy="8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Looks really similar to the logistic regression cost function!!!</a:t>
            </a:r>
            <a:endParaRPr sz="1600"/>
          </a:p>
        </p:txBody>
      </p:sp>
      <p:sp>
        <p:nvSpPr>
          <p:cNvPr id="359" name="Google Shape;359;p55"/>
          <p:cNvSpPr txBox="1"/>
          <p:nvPr/>
        </p:nvSpPr>
        <p:spPr>
          <a:xfrm>
            <a:off x="724825" y="2746000"/>
            <a:ext cx="73041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The Discriminator is trying to maximize this loss, while the Generator is trying to minimize this loss. Hence the name minimax loss. </a:t>
            </a:r>
            <a:endParaRPr sz="1600"/>
          </a:p>
        </p:txBody>
      </p:sp>
      <p:sp>
        <p:nvSpPr>
          <p:cNvPr id="360" name="Google Shape;360;p55"/>
          <p:cNvSpPr txBox="1"/>
          <p:nvPr/>
        </p:nvSpPr>
        <p:spPr>
          <a:xfrm>
            <a:off x="382700" y="3442900"/>
            <a:ext cx="8434800" cy="1637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500">
                <a:highlight>
                  <a:srgbClr val="F1F3F4"/>
                </a:highlight>
              </a:rPr>
              <a:t>D(x)</a:t>
            </a:r>
            <a:r>
              <a:rPr lang="en" sz="1600">
                <a:highlight>
                  <a:srgbClr val="FFFFFF"/>
                </a:highlight>
              </a:rPr>
              <a:t> is the discriminator's estimate of the probability that real data instance x is real.</a:t>
            </a:r>
            <a:endParaRPr sz="1600">
              <a:highlight>
                <a:srgbClr val="FFFFFF"/>
              </a:highlight>
            </a:endParaRPr>
          </a:p>
          <a:p>
            <a:pPr marL="457200" lvl="0" indent="-317500" algn="l" rtl="0">
              <a:spcBef>
                <a:spcPts val="0"/>
              </a:spcBef>
              <a:spcAft>
                <a:spcPts val="0"/>
              </a:spcAft>
              <a:buSzPts val="1400"/>
              <a:buChar char="-"/>
            </a:pPr>
            <a:r>
              <a:rPr lang="en" sz="1600">
                <a:highlight>
                  <a:srgbClr val="FFFFFF"/>
                </a:highlight>
              </a:rPr>
              <a:t>E</a:t>
            </a:r>
            <a:r>
              <a:rPr lang="en" sz="1500" baseline="-25000">
                <a:highlight>
                  <a:srgbClr val="FFFFFF"/>
                </a:highlight>
              </a:rPr>
              <a:t>x</a:t>
            </a:r>
            <a:r>
              <a:rPr lang="en" sz="1600">
                <a:highlight>
                  <a:srgbClr val="FFFFFF"/>
                </a:highlight>
              </a:rPr>
              <a:t> is the expected value over all real data instances.</a:t>
            </a:r>
            <a:endParaRPr sz="1600">
              <a:highlight>
                <a:srgbClr val="FFFFFF"/>
              </a:highlight>
            </a:endParaRPr>
          </a:p>
          <a:p>
            <a:pPr marL="457200" lvl="0" indent="-317500" algn="l" rtl="0">
              <a:spcBef>
                <a:spcPts val="0"/>
              </a:spcBef>
              <a:spcAft>
                <a:spcPts val="0"/>
              </a:spcAft>
              <a:buSzPts val="1400"/>
              <a:buChar char="-"/>
            </a:pPr>
            <a:r>
              <a:rPr lang="en" sz="1500">
                <a:highlight>
                  <a:srgbClr val="F1F3F4"/>
                </a:highlight>
              </a:rPr>
              <a:t>G(z)</a:t>
            </a:r>
            <a:r>
              <a:rPr lang="en" sz="1600">
                <a:highlight>
                  <a:srgbClr val="FFFFFF"/>
                </a:highlight>
              </a:rPr>
              <a:t> is the generator's output when given noise z.</a:t>
            </a:r>
            <a:endParaRPr sz="1600">
              <a:highlight>
                <a:srgbClr val="FFFFFF"/>
              </a:highlight>
            </a:endParaRPr>
          </a:p>
          <a:p>
            <a:pPr marL="457200" lvl="0" indent="-317500" algn="l" rtl="0">
              <a:spcBef>
                <a:spcPts val="0"/>
              </a:spcBef>
              <a:spcAft>
                <a:spcPts val="0"/>
              </a:spcAft>
              <a:buSzPts val="1400"/>
              <a:buChar char="-"/>
            </a:pPr>
            <a:r>
              <a:rPr lang="en" sz="1500">
                <a:highlight>
                  <a:srgbClr val="F1F3F4"/>
                </a:highlight>
              </a:rPr>
              <a:t>D(G(z))</a:t>
            </a:r>
            <a:r>
              <a:rPr lang="en" sz="1600">
                <a:highlight>
                  <a:srgbClr val="FFFFFF"/>
                </a:highlight>
              </a:rPr>
              <a:t> is the discriminator's estimate of the probability that a fake instance is real.</a:t>
            </a:r>
            <a:endParaRPr sz="1600">
              <a:highlight>
                <a:srgbClr val="FFFFFF"/>
              </a:highlight>
            </a:endParaRPr>
          </a:p>
          <a:p>
            <a:pPr marL="457200" lvl="0" indent="-317500" algn="l" rtl="0">
              <a:spcBef>
                <a:spcPts val="0"/>
              </a:spcBef>
              <a:spcAft>
                <a:spcPts val="0"/>
              </a:spcAft>
              <a:buSzPts val="1400"/>
              <a:buChar char="-"/>
            </a:pPr>
            <a:r>
              <a:rPr lang="en" sz="1600">
                <a:highlight>
                  <a:srgbClr val="FFFFFF"/>
                </a:highlight>
              </a:rPr>
              <a:t>E</a:t>
            </a:r>
            <a:r>
              <a:rPr lang="en" sz="1500" baseline="-25000">
                <a:highlight>
                  <a:srgbClr val="FFFFFF"/>
                </a:highlight>
              </a:rPr>
              <a:t>z</a:t>
            </a:r>
            <a:r>
              <a:rPr lang="en" sz="1600">
                <a:highlight>
                  <a:srgbClr val="FFFFFF"/>
                </a:highlight>
              </a:rPr>
              <a:t> is the expected value over all random inputs to the generator (in effect, the expected value over all generated fake instances G(z)).</a:t>
            </a:r>
            <a:endParaRPr sz="16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par>
                                <p:cTn id="8" presetID="10" presetClass="entr" presetSubtype="0"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fade">
                                      <p:cBhvr>
                                        <p:cTn id="10" dur="1000"/>
                                        <p:tgtEl>
                                          <p:spTgt spid="3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8"/>
                                        </p:tgtEl>
                                        <p:attrNameLst>
                                          <p:attrName>style.visibility</p:attrName>
                                        </p:attrNameLst>
                                      </p:cBhvr>
                                      <p:to>
                                        <p:strVal val="visible"/>
                                      </p:to>
                                    </p:set>
                                    <p:animEffect transition="in" filter="fade">
                                      <p:cBhvr>
                                        <p:cTn id="15" dur="1000"/>
                                        <p:tgtEl>
                                          <p:spTgt spid="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9"/>
                                        </p:tgtEl>
                                        <p:attrNameLst>
                                          <p:attrName>style.visibility</p:attrName>
                                        </p:attrNameLst>
                                      </p:cBhvr>
                                      <p:to>
                                        <p:strVal val="visible"/>
                                      </p:to>
                                    </p:set>
                                    <p:animEffect transition="in" filter="fade">
                                      <p:cBhvr>
                                        <p:cTn id="20" dur="1000"/>
                                        <p:tgtEl>
                                          <p:spTgt spid="3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fade">
                                      <p:cBhvr>
                                        <p:cTn id="25"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56"/>
          <p:cNvPicPr preferRelativeResize="0"/>
          <p:nvPr/>
        </p:nvPicPr>
        <p:blipFill>
          <a:blip r:embed="rId3">
            <a:alphaModFix/>
          </a:blip>
          <a:stretch>
            <a:fillRect/>
          </a:stretch>
        </p:blipFill>
        <p:spPr>
          <a:xfrm>
            <a:off x="1400788" y="592675"/>
            <a:ext cx="6342425" cy="4411451"/>
          </a:xfrm>
          <a:prstGeom prst="rect">
            <a:avLst/>
          </a:prstGeom>
          <a:noFill/>
          <a:ln>
            <a:noFill/>
          </a:ln>
        </p:spPr>
      </p:pic>
      <p:sp>
        <p:nvSpPr>
          <p:cNvPr id="366" name="Google Shape;366;p56"/>
          <p:cNvSpPr txBox="1"/>
          <p:nvPr/>
        </p:nvSpPr>
        <p:spPr>
          <a:xfrm>
            <a:off x="469500" y="116575"/>
            <a:ext cx="82050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GANS - Cost Function(EXTRA)</a:t>
            </a:r>
            <a:endParaRPr sz="2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469500" y="245100"/>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Classification and Localization: Bounding Box Regression </a:t>
            </a:r>
            <a:endParaRPr sz="2400" b="1"/>
          </a:p>
        </p:txBody>
      </p:sp>
      <p:pic>
        <p:nvPicPr>
          <p:cNvPr id="79" name="Google Shape;79;p17"/>
          <p:cNvPicPr preferRelativeResize="0"/>
          <p:nvPr/>
        </p:nvPicPr>
        <p:blipFill>
          <a:blip r:embed="rId3">
            <a:alphaModFix/>
          </a:blip>
          <a:stretch>
            <a:fillRect/>
          </a:stretch>
        </p:blipFill>
        <p:spPr>
          <a:xfrm>
            <a:off x="152400" y="1284400"/>
            <a:ext cx="8839199" cy="3392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0" y="937214"/>
            <a:ext cx="7399375" cy="3269050"/>
          </a:xfrm>
          <a:prstGeom prst="rect">
            <a:avLst/>
          </a:prstGeom>
          <a:noFill/>
          <a:ln>
            <a:noFill/>
          </a:ln>
        </p:spPr>
      </p:pic>
      <p:sp>
        <p:nvSpPr>
          <p:cNvPr id="85" name="Google Shape;85;p18"/>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Classification and Localization: </a:t>
            </a:r>
            <a:r>
              <a:rPr lang="en" sz="2400" b="1">
                <a:solidFill>
                  <a:schemeClr val="dk1"/>
                </a:solidFill>
              </a:rPr>
              <a:t>Sliding Window</a:t>
            </a:r>
            <a:endParaRPr sz="2400" b="1"/>
          </a:p>
        </p:txBody>
      </p:sp>
      <p:pic>
        <p:nvPicPr>
          <p:cNvPr id="86" name="Google Shape;86;p18"/>
          <p:cNvPicPr preferRelativeResize="0"/>
          <p:nvPr/>
        </p:nvPicPr>
        <p:blipFill>
          <a:blip r:embed="rId4">
            <a:alphaModFix/>
          </a:blip>
          <a:stretch>
            <a:fillRect/>
          </a:stretch>
        </p:blipFill>
        <p:spPr>
          <a:xfrm>
            <a:off x="7399373" y="1549348"/>
            <a:ext cx="1728975" cy="20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Classification and Localization</a:t>
            </a:r>
            <a:endParaRPr sz="2400" b="1"/>
          </a:p>
        </p:txBody>
      </p:sp>
      <p:pic>
        <p:nvPicPr>
          <p:cNvPr id="92" name="Google Shape;92;p19"/>
          <p:cNvPicPr preferRelativeResize="0"/>
          <p:nvPr/>
        </p:nvPicPr>
        <p:blipFill>
          <a:blip r:embed="rId3">
            <a:alphaModFix/>
          </a:blip>
          <a:stretch>
            <a:fillRect/>
          </a:stretch>
        </p:blipFill>
        <p:spPr>
          <a:xfrm>
            <a:off x="954701" y="1028876"/>
            <a:ext cx="2734525" cy="3234025"/>
          </a:xfrm>
          <a:prstGeom prst="rect">
            <a:avLst/>
          </a:prstGeom>
          <a:noFill/>
          <a:ln>
            <a:noFill/>
          </a:ln>
        </p:spPr>
      </p:pic>
      <p:cxnSp>
        <p:nvCxnSpPr>
          <p:cNvPr id="93" name="Google Shape;93;p19"/>
          <p:cNvCxnSpPr/>
          <p:nvPr/>
        </p:nvCxnSpPr>
        <p:spPr>
          <a:xfrm>
            <a:off x="3275925" y="1454275"/>
            <a:ext cx="1178700" cy="0"/>
          </a:xfrm>
          <a:prstGeom prst="straightConnector1">
            <a:avLst/>
          </a:prstGeom>
          <a:noFill/>
          <a:ln w="9525" cap="flat" cmpd="sng">
            <a:solidFill>
              <a:schemeClr val="dk2"/>
            </a:solidFill>
            <a:prstDash val="solid"/>
            <a:round/>
            <a:headEnd type="none" w="med" len="med"/>
            <a:tailEnd type="triangle" w="med" len="med"/>
          </a:ln>
        </p:spPr>
      </p:cxnSp>
      <p:sp>
        <p:nvSpPr>
          <p:cNvPr id="94" name="Google Shape;94;p19"/>
          <p:cNvSpPr txBox="1"/>
          <p:nvPr/>
        </p:nvSpPr>
        <p:spPr>
          <a:xfrm>
            <a:off x="4577100" y="1239950"/>
            <a:ext cx="4288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If object is present or not (binary). Predicted by a binary classification model.  </a:t>
            </a:r>
            <a:endParaRPr sz="1600"/>
          </a:p>
        </p:txBody>
      </p:sp>
      <p:sp>
        <p:nvSpPr>
          <p:cNvPr id="95" name="Google Shape;95;p19"/>
          <p:cNvSpPr/>
          <p:nvPr/>
        </p:nvSpPr>
        <p:spPr>
          <a:xfrm>
            <a:off x="2541225" y="1316500"/>
            <a:ext cx="734700" cy="398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2541225" y="1638050"/>
            <a:ext cx="734700" cy="1454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9"/>
          <p:cNvCxnSpPr/>
          <p:nvPr/>
        </p:nvCxnSpPr>
        <p:spPr>
          <a:xfrm>
            <a:off x="3275925" y="2365100"/>
            <a:ext cx="1178700" cy="0"/>
          </a:xfrm>
          <a:prstGeom prst="straightConnector1">
            <a:avLst/>
          </a:prstGeom>
          <a:noFill/>
          <a:ln w="9525" cap="flat" cmpd="sng">
            <a:solidFill>
              <a:schemeClr val="dk2"/>
            </a:solidFill>
            <a:prstDash val="solid"/>
            <a:round/>
            <a:headEnd type="none" w="med" len="med"/>
            <a:tailEnd type="triangle" w="med" len="med"/>
          </a:ln>
        </p:spPr>
      </p:cxnSp>
      <p:sp>
        <p:nvSpPr>
          <p:cNvPr id="98" name="Google Shape;98;p19"/>
          <p:cNvSpPr txBox="1"/>
          <p:nvPr/>
        </p:nvSpPr>
        <p:spPr>
          <a:xfrm>
            <a:off x="4577100" y="2074200"/>
            <a:ext cx="43578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Bounding box coordinates of object (x,y refer to coordinate of the mid point, h and w refer to the height and width of the object. Predicted by a regression model.</a:t>
            </a:r>
            <a:endParaRPr sz="1600"/>
          </a:p>
        </p:txBody>
      </p:sp>
      <p:sp>
        <p:nvSpPr>
          <p:cNvPr id="99" name="Google Shape;99;p19"/>
          <p:cNvSpPr/>
          <p:nvPr/>
        </p:nvSpPr>
        <p:spPr>
          <a:xfrm>
            <a:off x="2541225" y="3015600"/>
            <a:ext cx="734700" cy="117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9"/>
          <p:cNvCxnSpPr/>
          <p:nvPr/>
        </p:nvCxnSpPr>
        <p:spPr>
          <a:xfrm>
            <a:off x="3275925" y="3512525"/>
            <a:ext cx="1178700" cy="0"/>
          </a:xfrm>
          <a:prstGeom prst="straightConnector1">
            <a:avLst/>
          </a:prstGeom>
          <a:noFill/>
          <a:ln w="9525" cap="flat" cmpd="sng">
            <a:solidFill>
              <a:schemeClr val="dk2"/>
            </a:solidFill>
            <a:prstDash val="solid"/>
            <a:round/>
            <a:headEnd type="none" w="med" len="med"/>
            <a:tailEnd type="triangle" w="med" len="med"/>
          </a:ln>
        </p:spPr>
      </p:cxnSp>
      <p:sp>
        <p:nvSpPr>
          <p:cNvPr id="101" name="Google Shape;101;p19"/>
          <p:cNvSpPr txBox="1"/>
          <p:nvPr/>
        </p:nvSpPr>
        <p:spPr>
          <a:xfrm>
            <a:off x="4577100" y="3313475"/>
            <a:ext cx="40974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Class of object being detected, there are a total of 3 possible classes in this case. Predicted by a multi-classification model</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a:off x="469500" y="199025"/>
            <a:ext cx="8205000" cy="9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Object Detection </a:t>
            </a:r>
            <a:endParaRPr sz="2400" b="1"/>
          </a:p>
        </p:txBody>
      </p:sp>
      <p:sp>
        <p:nvSpPr>
          <p:cNvPr id="107" name="Google Shape;107;p20"/>
          <p:cNvSpPr txBox="1"/>
          <p:nvPr/>
        </p:nvSpPr>
        <p:spPr>
          <a:xfrm>
            <a:off x="949100" y="1010325"/>
            <a:ext cx="7531500" cy="36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Disclaimer: </a:t>
            </a:r>
            <a:endParaRPr sz="2400"/>
          </a:p>
          <a:p>
            <a:pPr marL="457200" lvl="0" indent="-381000" algn="l" rtl="0">
              <a:spcBef>
                <a:spcPts val="0"/>
              </a:spcBef>
              <a:spcAft>
                <a:spcPts val="0"/>
              </a:spcAft>
              <a:buSzPts val="2400"/>
              <a:buChar char="-"/>
            </a:pPr>
            <a:r>
              <a:rPr lang="en" sz="2400"/>
              <a:t>Recap: Used to detect and localize multiple objects in the image</a:t>
            </a:r>
            <a:endParaRPr sz="2400"/>
          </a:p>
          <a:p>
            <a:pPr marL="457200" lvl="0" indent="-381000" algn="l" rtl="0">
              <a:spcBef>
                <a:spcPts val="0"/>
              </a:spcBef>
              <a:spcAft>
                <a:spcPts val="0"/>
              </a:spcAft>
              <a:buSzPts val="2400"/>
              <a:buChar char="-"/>
            </a:pPr>
            <a:r>
              <a:rPr lang="en" sz="2400"/>
              <a:t>Too many (complicated) models to talk about. </a:t>
            </a:r>
            <a:endParaRPr sz="2400"/>
          </a:p>
          <a:p>
            <a:pPr marL="457200" lvl="0" indent="-381000" algn="l" rtl="0">
              <a:spcBef>
                <a:spcPts val="0"/>
              </a:spcBef>
              <a:spcAft>
                <a:spcPts val="0"/>
              </a:spcAft>
              <a:buSzPts val="2400"/>
              <a:buChar char="-"/>
            </a:pPr>
            <a:r>
              <a:rPr lang="en" sz="2400"/>
              <a:t>I’ll only be mentioning about one of the more advanced and widely used models: YOLO</a:t>
            </a:r>
            <a:endParaRPr sz="2400"/>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449475" y="21748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Region-based Convolutional Neural Networks(RCNN)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1245</Words>
  <Application>Microsoft Office PowerPoint</Application>
  <PresentationFormat>On-screen Show (16:9)</PresentationFormat>
  <Paragraphs>122</Paragraphs>
  <Slides>44</Slides>
  <Notes>44</Notes>
  <HiddenSlides>13</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44</vt:i4>
      </vt:variant>
    </vt:vector>
  </HeadingPairs>
  <TitlesOfParts>
    <vt:vector size="46" baseType="lpstr">
      <vt:lpstr>Arial</vt:lpstr>
      <vt:lpstr>Simple Light</vt:lpstr>
      <vt:lpstr>Computer Vision  Part 2</vt:lpstr>
      <vt:lpstr>Object Detection </vt:lpstr>
      <vt:lpstr>PowerPoint Presentation</vt:lpstr>
      <vt:lpstr>PowerPoint Presentation</vt:lpstr>
      <vt:lpstr>PowerPoint Presentation</vt:lpstr>
      <vt:lpstr>PowerPoint Presentation</vt:lpstr>
      <vt:lpstr>PowerPoint Presentation</vt:lpstr>
      <vt:lpstr>PowerPoint Presentation</vt:lpstr>
      <vt:lpstr>Region-based Convolutional Neural Networks(RCNN)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Output of YOLO </vt:lpstr>
      <vt:lpstr>Old and Inefficient Sliding Windows</vt:lpstr>
      <vt:lpstr>First: Convolutional Sliding Windows</vt:lpstr>
      <vt:lpstr>First: Convolutional Sliding Windows</vt:lpstr>
      <vt:lpstr>First: Convolutional Sliding Windows</vt:lpstr>
      <vt:lpstr>Second: Bounding Box prediction </vt:lpstr>
      <vt:lpstr>Second: Bounding Box prediction </vt:lpstr>
      <vt:lpstr>Third: (IOU) Intersection Over Union</vt:lpstr>
      <vt:lpstr>Fourth: Non-Max Suppression </vt:lpstr>
      <vt:lpstr>Fourth: Non-Max Suppression </vt:lpstr>
      <vt:lpstr>Fourth: Non-Max Suppression </vt:lpstr>
      <vt:lpstr>Fifth: Anchor Boxes</vt:lpstr>
      <vt:lpstr>Fifth: Anchor Boxes</vt:lpstr>
      <vt:lpstr>Fifth: Anchor Boxes</vt:lpstr>
      <vt:lpstr>Combining it together: YOLO</vt:lpstr>
      <vt:lpstr>Combining it together: YOLO</vt:lpstr>
      <vt:lpstr>Combining it together: YOLO (Extra Example)</vt:lpstr>
      <vt:lpstr>Cost functions for YOLO </vt:lpstr>
      <vt:lpstr>Cost functions for YOLO: Confidence score</vt:lpstr>
      <vt:lpstr>Cost functions for YOLO: Bounding Boxes </vt:lpstr>
      <vt:lpstr>Cost functions for YOLO: Object classes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Part 2</dc:title>
  <cp:lastModifiedBy>Benjamin Chew</cp:lastModifiedBy>
  <cp:revision>1</cp:revision>
  <dcterms:modified xsi:type="dcterms:W3CDTF">2020-02-27T05:56:10Z</dcterms:modified>
</cp:coreProperties>
</file>